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40"/>
  </p:notesMasterIdLst>
  <p:sldIdLst>
    <p:sldId id="282" r:id="rId8"/>
    <p:sldId id="380" r:id="rId9"/>
    <p:sldId id="453" r:id="rId10"/>
    <p:sldId id="454" r:id="rId11"/>
    <p:sldId id="455" r:id="rId12"/>
    <p:sldId id="456" r:id="rId13"/>
    <p:sldId id="457" r:id="rId14"/>
    <p:sldId id="459" r:id="rId15"/>
    <p:sldId id="458" r:id="rId16"/>
    <p:sldId id="484" r:id="rId17"/>
    <p:sldId id="460" r:id="rId18"/>
    <p:sldId id="461" r:id="rId19"/>
    <p:sldId id="462" r:id="rId20"/>
    <p:sldId id="463" r:id="rId21"/>
    <p:sldId id="464" r:id="rId22"/>
    <p:sldId id="465" r:id="rId23"/>
    <p:sldId id="483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5" r:id="rId32"/>
    <p:sldId id="474" r:id="rId33"/>
    <p:sldId id="476" r:id="rId34"/>
    <p:sldId id="477" r:id="rId35"/>
    <p:sldId id="482" r:id="rId36"/>
    <p:sldId id="478" r:id="rId37"/>
    <p:sldId id="479" r:id="rId38"/>
    <p:sldId id="450" r:id="rId39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56"/>
            <p14:sldId id="457"/>
            <p14:sldId id="459"/>
            <p14:sldId id="458"/>
            <p14:sldId id="484"/>
            <p14:sldId id="460"/>
            <p14:sldId id="461"/>
            <p14:sldId id="462"/>
            <p14:sldId id="463"/>
            <p14:sldId id="464"/>
            <p14:sldId id="465"/>
            <p14:sldId id="483"/>
            <p14:sldId id="467"/>
            <p14:sldId id="468"/>
            <p14:sldId id="469"/>
            <p14:sldId id="470"/>
            <p14:sldId id="471"/>
            <p14:sldId id="472"/>
            <p14:sldId id="473"/>
            <p14:sldId id="475"/>
            <p14:sldId id="474"/>
            <p14:sldId id="476"/>
            <p14:sldId id="477"/>
            <p14:sldId id="482"/>
            <p14:sldId id="478"/>
            <p14:sldId id="479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C8067-22B8-A118-C89C-40CA74C4A523}" name="Samantha Salazar" initials="SS" userId="S::ssalazar@mvculture.com::1d602b40-9561-46a7-82cd-14c05aaece5d" providerId="AD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7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27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44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8" autoAdjust="0"/>
    <p:restoredTop sz="86355" autoAdjust="0"/>
  </p:normalViewPr>
  <p:slideViewPr>
    <p:cSldViewPr snapToGrid="0" snapToObjects="1">
      <p:cViewPr varScale="1">
        <p:scale>
          <a:sx n="94" d="100"/>
          <a:sy n="94" d="100"/>
        </p:scale>
        <p:origin x="156" y="84"/>
      </p:cViewPr>
      <p:guideLst/>
    </p:cSldViewPr>
  </p:slideViewPr>
  <p:outlineViewPr>
    <p:cViewPr>
      <p:scale>
        <a:sx n="33" d="100"/>
        <a:sy n="33" d="100"/>
      </p:scale>
      <p:origin x="0" y="-11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2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5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4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0E251D97-8A90-CF9A-DF99-1CA3C769F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A9D5F-EDFA-1A90-C0E8-0507291FF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0793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53A70EA-864F-3D93-8C37-6FDD865995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28135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Disabling Sickness or Condition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896A5F4B-1574-8EFF-67B3-CA7968E439FE}"/>
              </a:ext>
            </a:extLst>
          </p:cNvPr>
          <p:cNvSpPr txBox="1"/>
          <p:nvPr/>
        </p:nvSpPr>
        <p:spPr>
          <a:xfrm>
            <a:off x="4443210" y="4283792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3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OPNAV-DSCFRT-2.0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FB83B1B-AF4C-3FF1-747B-3711AFA37B61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OPNAV-DSCFRT-2.0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FBDFDB2-00F5-56E7-BCC1-A603EF873A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53A175CF-5869-84A8-DFA4-A7C325E1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5708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Recognize scams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Multilevel marketing / pyramid scheme</a:t>
            </a:r>
            <a:endParaRPr lang="en-US" sz="2000" b="0" spc="-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Too good to be true</a:t>
            </a:r>
            <a:endParaRPr lang="en-US" sz="1800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Protect yourself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on it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Report a complaint</a:t>
            </a:r>
          </a:p>
          <a:p>
            <a:endParaRPr lang="en-US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7604EF32-5B25-C278-E733-2EB366619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7C2D3D-941D-D385-78B0-84F5E2FD6F07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10242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330" y="3119870"/>
            <a:ext cx="750467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B8774D31-A7CB-F7B9-1994-33D2C903DC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6CD37-9FBE-0357-137C-44FC95323638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57713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8FE6BA-EDDB-04C1-C54E-870727A40C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Housing and Transportation 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DE34F3E-1147-DDE5-5D2B-977F620BF35D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82658" cy="463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Make smart purchases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Logic beats emotion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Additional costs matter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Shop around</a:t>
            </a:r>
          </a:p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Housing and transportation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Modifications needed?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Long-term care facilities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Work with base housing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dirty="0"/>
              <a:t>Analyze transportation needs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Review your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/>
              <a:t>Attend a home buying or car buying class at your local FFSC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n-ea"/>
              <a:cs typeface="+mn-cs"/>
            </a:endParaRPr>
          </a:p>
          <a:p>
            <a:pPr marL="171442" marR="0" lvl="0" indent="-171442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n-ea"/>
              <a:cs typeface="+mn-cs"/>
            </a:endParaRP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10BD2F16-25B5-BED6-0EE7-943169EC0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171D8-9D4C-EFF9-CC6A-0B0F2F28748C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Purchases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Rules of Buying a House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44852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69B9BC-E232-8D32-316F-FE460AD4AE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Education Options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F53E2C7-88A4-31B4-5DFA-20DBDA24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82658" cy="483691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Military education benefits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Apprenticeship and credentialing programs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Tuition assistance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GI Bills (Post-9/11 transfer)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Career and retraining programs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Spouse program – </a:t>
            </a:r>
            <a:r>
              <a:rPr lang="en-US" spc="-5" dirty="0" err="1">
                <a:solidFill>
                  <a:srgbClr val="004071"/>
                </a:solidFill>
                <a:latin typeface="Arial"/>
                <a:cs typeface="Arial"/>
              </a:rPr>
              <a:t>myCAA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Saving for college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529 College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Coverdell Education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Uniform Transfer / Gift to Minors Act </a:t>
            </a: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(UTMA/UGMA)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Student loan repayment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Repayment options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Forgiveness or cancellation options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3ABB59DC-ECC0-1A72-8AFE-05ACD9639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34061-44C1-6E30-6529-B1BC7F19216E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Benefits and Savings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Off Student Loans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</a:t>
            </a:r>
          </a:p>
        </p:txBody>
      </p:sp>
    </p:spTree>
    <p:extLst>
      <p:ext uri="{BB962C8B-B14F-4D97-AF65-F5344CB8AC3E}">
        <p14:creationId xmlns:p14="http://schemas.microsoft.com/office/powerpoint/2010/main" val="313203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7568" y="3119870"/>
            <a:ext cx="749643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A7D04FBC-6873-4067-355F-966506557F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5080B-1444-BA48-FE42-804BB0A74EBB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36316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9933AAB-3023-0CE7-F45E-D12C82783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Retirement Goals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56E58FB-7948-D75F-4F49-CA106C4A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5708" cy="4836919"/>
          </a:xfrm>
        </p:spPr>
        <p:txBody>
          <a:bodyPr>
            <a:normAutofit fontScale="70000" lnSpcReduction="20000"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900" dirty="0"/>
              <a:t>Military retirement plans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Legacy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Blended Retirement System (BRS)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900" dirty="0"/>
              <a:t>Retirement can be expensive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Pensions are rare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Social Security may not be enough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Health and longevity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Inflation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900" dirty="0"/>
              <a:t>Investing can be easy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Time builds wealth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Amount contributed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Potentially greater returns than saving alone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Compound interest</a:t>
            </a:r>
            <a:endParaRPr lang="en-US" sz="2600" i="1" spc="-1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900" spc="-5" dirty="0">
                <a:solidFill>
                  <a:srgbClr val="004072"/>
                </a:solidFill>
                <a:latin typeface="Arial"/>
                <a:cs typeface="Arial"/>
              </a:rPr>
              <a:t> Thrift Savings </a:t>
            </a:r>
            <a:r>
              <a:rPr lang="en-US" sz="2900" spc="-5" dirty="0">
                <a:latin typeface="Arial"/>
                <a:cs typeface="Arial"/>
              </a:rPr>
              <a:t>Plan</a:t>
            </a:r>
            <a:endParaRPr lang="en-US" sz="2900" i="1" spc="-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600" b="0" dirty="0">
                <a:solidFill>
                  <a:srgbClr val="004072"/>
                </a:solidFill>
                <a:latin typeface="Arial"/>
                <a:cs typeface="Arial"/>
              </a:rPr>
              <a:t>Manage via TSP website or mobile app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600" b="0" dirty="0">
                <a:solidFill>
                  <a:srgbClr val="004072"/>
                </a:solidFill>
                <a:latin typeface="Arial"/>
                <a:cs typeface="Arial"/>
              </a:rPr>
              <a:t>New features and capabilities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900" spc="-5" dirty="0">
                <a:solidFill>
                  <a:srgbClr val="004072"/>
                </a:solidFill>
                <a:latin typeface="Arial"/>
                <a:cs typeface="Arial"/>
              </a:rPr>
              <a:t> Update beneficiaries</a:t>
            </a:r>
            <a:endParaRPr lang="en-US" sz="2900" i="1" spc="-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600" b="0" dirty="0">
                <a:solidFill>
                  <a:srgbClr val="004072"/>
                </a:solidFill>
                <a:latin typeface="Arial"/>
                <a:cs typeface="Arial"/>
              </a:rPr>
              <a:t>Retirement accounts – TSP and IRA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600" dirty="0">
                <a:latin typeface="Arial"/>
                <a:cs typeface="Arial"/>
              </a:rPr>
              <a:t>Brokerage and bank accounts</a:t>
            </a:r>
            <a:endParaRPr lang="en-US" sz="2600" b="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endParaRPr lang="en-US" sz="2600" b="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endParaRPr lang="en-US" sz="18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20"/>
              </a:spcBef>
              <a:buNone/>
              <a:tabLst>
                <a:tab pos="241300" algn="l"/>
              </a:tabLst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03547724-2B3D-F671-684D-694DF1AC6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B5263-3B39-8EC3-425E-FEDCE6838094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Thrift Savings Plan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</a:t>
            </a:r>
          </a:p>
        </p:txBody>
      </p:sp>
    </p:spTree>
    <p:extLst>
      <p:ext uri="{BB962C8B-B14F-4D97-AF65-F5344CB8AC3E}">
        <p14:creationId xmlns:p14="http://schemas.microsoft.com/office/powerpoint/2010/main" val="251125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29860A4-1605-E56C-111D-9B238E138C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"/>
                <a:cs typeface=""/>
              </a:rPr>
              <a:t>Evaluate LIFE Insurance Needs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B563276-CED2-1149-395E-92150738B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03056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E5EE272-002A-4229-6428-AEE7109E69B0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40A85D-507A-7D72-5518-D8100D985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28222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8" name="Title 4">
            <a:extLst>
              <a:ext uri="{FF2B5EF4-FFF2-40B4-BE49-F238E27FC236}">
                <a16:creationId xmlns:a16="http://schemas.microsoft.com/office/drawing/2014/main" id="{E1DD0A44-5FD9-495C-E1B1-698D1B37EFA0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5A46D68-E235-0062-33C4-BAF0BBB2C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4490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7B4F7E27-BF03-074C-07B2-96614E7D2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5C25AA-173A-1F13-D074-A1A6245E67F9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210089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AE975C-5DED-957D-0329-E87C5FDD25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 Overview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72D80FE-35FF-F615-4337-F5576250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94554"/>
            <a:ext cx="7833458" cy="510310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Servicemembers’ Group Life Insurance (SGLI)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Coverage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Death benefit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Beneficiaries</a:t>
            </a:r>
          </a:p>
          <a:p>
            <a:pPr marL="24130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1"/>
                </a:solidFill>
                <a:latin typeface="Arial"/>
                <a:cs typeface="Arial"/>
              </a:rPr>
              <a:t>Family Servicemembers’ Group Life Insurance (FSGLI)</a:t>
            </a:r>
          </a:p>
          <a:p>
            <a:pPr marL="24130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1"/>
                </a:solidFill>
                <a:latin typeface="Arial"/>
                <a:cs typeface="Arial"/>
              </a:rPr>
              <a:t>Veterans’ Group Life Insurance (VGLI)</a:t>
            </a:r>
          </a:p>
          <a:p>
            <a:pPr marL="24130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 insurance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Term and permanent coverage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War clause and other restrictions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Beneficiaries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Premium payments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7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00658CA-7B49-F2BB-5B66-DB08DF8DA3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Property and Auto Insurance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DD8B3B9-F555-80B9-8A94-A063669AC8CF}"/>
              </a:ext>
            </a:extLst>
          </p:cNvPr>
          <p:cNvSpPr txBox="1">
            <a:spLocks/>
          </p:cNvSpPr>
          <p:nvPr/>
        </p:nvSpPr>
        <p:spPr>
          <a:xfrm>
            <a:off x="1100828" y="1577641"/>
            <a:ext cx="5287271" cy="463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16D"/>
                </a:solidFill>
              </a:rPr>
              <a:t>Review </a:t>
            </a:r>
            <a:r>
              <a:rPr lang="en-US" dirty="0"/>
              <a:t>and update as needed</a:t>
            </a:r>
            <a:endParaRPr lang="en-US" dirty="0">
              <a:solidFill>
                <a:srgbClr val="00416D"/>
              </a:solidFill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Property and liability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Review for adequacy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Update as needed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Auto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Update policies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Inform insurer of updates or modifications to vehicles</a:t>
            </a:r>
          </a:p>
        </p:txBody>
      </p:sp>
      <p:pic>
        <p:nvPicPr>
          <p:cNvPr id="10" name="Picture 9" descr="Graphic depicting an insurance umbrella that covers health, life, disability, homeowners or renters, and auto.">
            <a:extLst>
              <a:ext uri="{FF2B5EF4-FFF2-40B4-BE49-F238E27FC236}">
                <a16:creationId xmlns:a16="http://schemas.microsoft.com/office/drawing/2014/main" id="{5E37E949-62F5-37A5-9D1C-E3F184D3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87" y="2485167"/>
            <a:ext cx="3315976" cy="27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147789-76B6-364B-5CBA-19A466A40B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Estate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E4D06-3CFF-73E4-B4E4-D5C642FC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3" cy="4768678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Legal 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Will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Durable and medical powers of attorney (POA)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Living will (advanced medical directive)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Letter of instruction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Special needs considerations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Special needs trust (SNT)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ABLE account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Special Care Organizational Records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Family Care Plan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/ update property 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Asset titling for home and autos</a:t>
            </a:r>
          </a:p>
          <a:p>
            <a:pPr marL="355583" lvl="1" indent="0">
              <a:lnSpc>
                <a:spcPct val="100000"/>
              </a:lnSpc>
              <a:spcBef>
                <a:spcPts val="1755"/>
              </a:spcBef>
              <a:buNone/>
              <a:tabLst>
                <a:tab pos="241300" algn="l"/>
                <a:tab pos="1793239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D7359E1B-3CFE-5100-7081-10F984EC3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3A013-A254-1334-64A7-FE4EABF956EC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Benefits Overview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</a:t>
            </a:r>
          </a:p>
        </p:txBody>
      </p:sp>
    </p:spTree>
    <p:extLst>
      <p:ext uri="{BB962C8B-B14F-4D97-AF65-F5344CB8AC3E}">
        <p14:creationId xmlns:p14="http://schemas.microsoft.com/office/powerpoint/2010/main" val="21828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413649ED-4C0B-4267-F9E2-7B0A461F1E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23AD986-8557-5D22-056D-576B51AC6A20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42958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Caring for Aging Parents</a:t>
            </a:r>
            <a:endParaRPr lang="en-US" sz="2500" dirty="0">
              <a:solidFill>
                <a:srgbClr val="00416D"/>
              </a:solidFill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1EDFF4F2-6F62-8DD2-7CE6-7A21A80695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F2304-7AAD-053F-5D6D-204675042B1F}"/>
              </a:ext>
            </a:extLst>
          </p:cNvPr>
          <p:cNvSpPr txBox="1"/>
          <p:nvPr/>
        </p:nvSpPr>
        <p:spPr>
          <a:xfrm>
            <a:off x="808602" y="6414560"/>
            <a:ext cx="364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330" y="2810740"/>
            <a:ext cx="750467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  <a:b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4C0666ED-2958-9C76-2EC9-5EDE43C08C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CDB759-0886-EDAB-CA38-8D68FB23BC1D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57827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4AA4EA9-E960-5109-B16F-9BF48EA845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Disability 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D5E00-AE88-751D-32BF-F0405FF9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3" cy="480944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1"/>
                </a:solidFill>
                <a:latin typeface="Arial"/>
                <a:cs typeface="Arial"/>
              </a:rPr>
              <a:t>VA Disability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For Service member being discharged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Tax-free compensation, based on disability rating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b="0" i="1" dirty="0">
                <a:solidFill>
                  <a:srgbClr val="004072"/>
                </a:solidFill>
                <a:latin typeface="Arial"/>
                <a:cs typeface="Arial"/>
              </a:rPr>
              <a:t>https://</a:t>
            </a:r>
            <a:r>
              <a:rPr lang="en-US" sz="2000" b="0" i="1" dirty="0" err="1">
                <a:solidFill>
                  <a:srgbClr val="004072"/>
                </a:solidFill>
                <a:latin typeface="Arial"/>
                <a:cs typeface="Arial"/>
              </a:rPr>
              <a:t>www.va.gov</a:t>
            </a:r>
            <a:r>
              <a:rPr lang="en-US" sz="2000" b="0" i="1" dirty="0">
                <a:solidFill>
                  <a:srgbClr val="004072"/>
                </a:solidFill>
                <a:latin typeface="Arial"/>
                <a:cs typeface="Arial"/>
              </a:rPr>
              <a:t>/disability/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2"/>
                </a:solidFill>
                <a:latin typeface="Arial"/>
                <a:cs typeface="Arial"/>
              </a:rPr>
              <a:t>Social Security Disability Income (SSDI)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Anyone with a disability can apply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Lengthy and complex process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i="1" spc="-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5" dirty="0" err="1">
                <a:solidFill>
                  <a:srgbClr val="004071"/>
                </a:solidFill>
                <a:latin typeface="Arial"/>
                <a:cs typeface="Arial"/>
              </a:rPr>
              <a:t>www.ssa.gov</a:t>
            </a:r>
            <a:r>
              <a:rPr lang="en-US" i="1" spc="-5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endParaRPr lang="en-US" sz="2000" b="0" dirty="0">
              <a:solidFill>
                <a:srgbClr val="00407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16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747FE90-984F-5083-AC8D-79DA1C4A86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Health and Dental Coverage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A1BD5-0CD6-CBA9-F69A-304741E8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8153530" cy="4635967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Health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TRICARE coverage</a:t>
            </a:r>
          </a:p>
          <a:p>
            <a:pPr marL="1094976" lvl="2" indent="-28575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Coverage may change for affected family member</a:t>
            </a:r>
          </a:p>
          <a:p>
            <a:pPr marL="1094976" lvl="2" indent="-28575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Prime and Select require annual enrollment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Other medical coverage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2000" b="0" spc="45" dirty="0">
                <a:solidFill>
                  <a:srgbClr val="004072"/>
                </a:solidFill>
                <a:latin typeface="Arial"/>
                <a:cs typeface="Arial"/>
              </a:rPr>
              <a:t>Spouse employer coverage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VA medical clinics / hospitals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Medicaid vs. Medicare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Dental coverage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004071"/>
                </a:solidFill>
                <a:latin typeface="Arial"/>
                <a:cs typeface="Arial"/>
              </a:rPr>
              <a:t>Premiums and copays required for active-duty families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Coverage stops when separated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VA might not cover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Enrollment required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sz="2000" spc="45" dirty="0">
              <a:latin typeface="Arial"/>
              <a:cs typeface="Arial"/>
            </a:endParaRP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sz="2000" spc="45" dirty="0">
              <a:latin typeface="Arial"/>
              <a:cs typeface="Arial"/>
            </a:endParaRP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3AE0E1E8-DA18-82BD-9EC1-563E02ED1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B8C814-0826-5D43-CEAA-A42E6CED55F3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 Overview 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 Available</a:t>
            </a:r>
          </a:p>
        </p:txBody>
      </p:sp>
    </p:spTree>
    <p:extLst>
      <p:ext uri="{BB962C8B-B14F-4D97-AF65-F5344CB8AC3E}">
        <p14:creationId xmlns:p14="http://schemas.microsoft.com/office/powerpoint/2010/main" val="90048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AA32071-A356-4857-E9B1-E2CC7EF981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EFMP and ECHO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5B48A9F-3A65-5BC0-5460-05CC7EF5997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68358" cy="480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Exceptional Family Member Program (EFMP) assists families with special needs to include: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dirty="0"/>
              <a:t>S</a:t>
            </a:r>
            <a:r>
              <a:rPr lang="en-US" sz="2000" b="0" dirty="0"/>
              <a:t>pecialized medical and dental care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/>
              <a:t>Developmental requirements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/>
              <a:t>Special education requirements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/>
              <a:t>Accessibility and / or adaptive equipment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/>
              <a:t>Specific mental health conditions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Enrollment is mandatory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Extended Care Health Option (ECHO) 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/>
              <a:t>Provides financial assistance to beneficiaries with special needs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/>
              <a:t>EFMP enrollment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242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5E9BDF7-5B3D-0314-A6ED-9B97ABD608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Survivor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6219C-FD59-424C-D698-39AB6FBBB6AB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833458" cy="426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071"/>
                </a:solidFill>
              </a:rPr>
              <a:t>Death gratuity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Survivor Benefit Plan (SBP)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Dependency and Indemnity Compensation (DIC)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Dependent Educational Assistance (DEA)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071"/>
                </a:solidFill>
              </a:rPr>
              <a:t>Social Security survivor benefits</a:t>
            </a:r>
          </a:p>
        </p:txBody>
      </p:sp>
      <p:sp>
        <p:nvSpPr>
          <p:cNvPr id="9" name="AutoShape 100" descr="Lightbulb icon indicating activity.">
            <a:extLst>
              <a:ext uri="{FF2B5EF4-FFF2-40B4-BE49-F238E27FC236}">
                <a16:creationId xmlns:a16="http://schemas.microsoft.com/office/drawing/2014/main" id="{431714C9-E7E8-BD2F-1C5F-E972DBF2290E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0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7568" y="3119870"/>
            <a:ext cx="749643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B2468C0E-B21B-38DF-838A-2074EBB59C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FF6E0-D648-BC9D-DFF4-CC3FD82A38D4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78166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290542-6CB1-203F-E76A-CD312D5E6D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Emergency Fund Tips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7516D1A-B2D0-9088-756C-0A5A0597B76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246468" cy="266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Strive to save and maintain 3-6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months of living expenses</a:t>
            </a:r>
            <a:endParaRPr lang="en-US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Automate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/>
                <a:cs typeface="Arial"/>
              </a:rPr>
              <a:t>Keep funds accessible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i="1" dirty="0">
                <a:solidFill>
                  <a:srgbClr val="004071"/>
                </a:solidFill>
              </a:rPr>
              <a:t>Use for EMERGENCIES ONLY!</a:t>
            </a:r>
            <a:endParaRPr lang="en-US" i="1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58B1904-E3F4-E671-A04B-0AD648A130C6}"/>
              </a:ext>
            </a:extLst>
          </p:cNvPr>
          <p:cNvSpPr txBox="1">
            <a:spLocks/>
          </p:cNvSpPr>
          <p:nvPr/>
        </p:nvSpPr>
        <p:spPr>
          <a:xfrm>
            <a:off x="1455188" y="3927938"/>
            <a:ext cx="323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E58822D-CF59-AA9E-B49B-09FB778F4976}"/>
              </a:ext>
            </a:extLst>
          </p:cNvPr>
          <p:cNvSpPr txBox="1">
            <a:spLocks/>
          </p:cNvSpPr>
          <p:nvPr/>
        </p:nvSpPr>
        <p:spPr>
          <a:xfrm>
            <a:off x="5107341" y="3935889"/>
            <a:ext cx="3233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/>
              <a:t>Not an emergency</a:t>
            </a:r>
          </a:p>
        </p:txBody>
      </p:sp>
      <p:pic>
        <p:nvPicPr>
          <p:cNvPr id="9" name="Picture 8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412867FB-FAA8-0B4C-AE56-826942A9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28" y="5049710"/>
            <a:ext cx="649387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7568" y="3119870"/>
            <a:ext cx="749643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Caring for Aging Parents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5C9F0ED1-2B6F-2902-9E19-E8F5B7DC65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8E0B-0697-639B-3A1B-122DD1766151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310731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724D606-E6EF-E07B-5134-9848E9201A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Considerations for Parent Care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0E8817F-19FA-C319-8540-EB26DF26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3" cy="4632177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Housing and care options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In-home care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Assisted living / nursing home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Residing with family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Making them a dependent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Many forms, long process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Consult installation legal office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Medical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Enroll in TRICARE Plus (if a dependent)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Enroll in Medicare or Medicaid (if eligible)</a:t>
            </a:r>
          </a:p>
          <a:p>
            <a:pPr marL="355583" lvl="1" indent="0">
              <a:lnSpc>
                <a:spcPct val="100000"/>
              </a:lnSpc>
              <a:spcBef>
                <a:spcPts val="1755"/>
              </a:spcBef>
              <a:buNone/>
              <a:tabLst>
                <a:tab pos="241300" algn="l"/>
                <a:tab pos="1793239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764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7568" y="3119870"/>
            <a:ext cx="749643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57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330" y="3119870"/>
            <a:ext cx="750467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561E8C6-45B5-7FB8-0B83-531AFEA6D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798E2CA-D621-953B-171B-6908EA01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30258" cy="48787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dirty="0"/>
              <a:t>It’s important to have a plan in place to handle when facing a disabling sickness or condition. 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dirty="0"/>
              <a:t>Take an “all hands on deck” approach. 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Let’s recap what you learned.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Caring for Aging Parents</a:t>
            </a:r>
          </a:p>
          <a:p>
            <a:pPr marL="812800" lvl="1" indent="-342900">
              <a:tabLst>
                <a:tab pos="241300" algn="l"/>
                <a:tab pos="1793239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480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94359CB-461C-CC21-CF97-E4F4D6927D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88AB8D2-964D-C909-C93A-2D446B4A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204675" cy="4601486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</a:t>
            </a: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avy-Marine Corps Relief Society (NMCRS)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MyNavy Financial Literacy icon.">
            <a:extLst>
              <a:ext uri="{FF2B5EF4-FFF2-40B4-BE49-F238E27FC236}">
                <a16:creationId xmlns:a16="http://schemas.microsoft.com/office/drawing/2014/main" id="{2FAB6F8C-7509-1221-A348-FFBFCFB7B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226" y="4390824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en$e icon.">
            <a:extLst>
              <a:ext uri="{FF2B5EF4-FFF2-40B4-BE49-F238E27FC236}">
                <a16:creationId xmlns:a16="http://schemas.microsoft.com/office/drawing/2014/main" id="{19AAB82E-1117-D7B6-BB38-C943E03EB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75" y="4748048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0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6438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6609CF5-D688-9D7E-CF02-37C2FA138BA3}"/>
              </a:ext>
            </a:extLst>
          </p:cNvPr>
          <p:cNvSpPr txBox="1">
            <a:spLocks/>
          </p:cNvSpPr>
          <p:nvPr/>
        </p:nvSpPr>
        <p:spPr>
          <a:xfrm>
            <a:off x="1301750" y="6425358"/>
            <a:ext cx="6540500" cy="151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23A768E-5D96-D0A2-ABCB-89E330070236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OPNAV-DSCFRT-2.0 (Updated </a:t>
            </a:r>
            <a:r>
              <a:rPr lang="en-US" sz="6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BD23E32-9D05-E9FA-A17A-E1E3B5425E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40863AA-3FFF-B160-DBEB-4A00572958CE}"/>
              </a:ext>
            </a:extLst>
          </p:cNvPr>
          <p:cNvSpPr txBox="1">
            <a:spLocks/>
          </p:cNvSpPr>
          <p:nvPr/>
        </p:nvSpPr>
        <p:spPr>
          <a:xfrm>
            <a:off x="126555" y="1995567"/>
            <a:ext cx="5725312" cy="4301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1: Understand your current situation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past financial statements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2: Know where your money should go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and/or invest 10% – 15%*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3: Create a plan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Prioritize your financial goals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an emergency </a:t>
            </a: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4: Make adjustments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with life changes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frequently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E44304F-25E6-8238-B464-0C451479FA64}"/>
              </a:ext>
            </a:extLst>
          </p:cNvPr>
          <p:cNvSpPr txBox="1">
            <a:spLocks/>
          </p:cNvSpPr>
          <p:nvPr/>
        </p:nvSpPr>
        <p:spPr>
          <a:xfrm>
            <a:off x="3055096" y="4056225"/>
            <a:ext cx="1937269" cy="3364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20" name="Group 19" descr="4-Step Budgeting Process Graphic.">
            <a:extLst>
              <a:ext uri="{FF2B5EF4-FFF2-40B4-BE49-F238E27FC236}">
                <a16:creationId xmlns:a16="http://schemas.microsoft.com/office/drawing/2014/main" id="{3F7FF960-44CA-3647-B9B4-2E854AA27DA4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5C5F27B-A36D-B590-8428-1012B80EFEE9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CC26BE-4A9A-0915-C2F4-3FCBEAA9A562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BC51DF-008E-A1F4-B70E-3B51355791BA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C9BC03-1CFB-DD1C-2849-B9B8D907723A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B6487FF-BC5B-B144-C038-643583CA7104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0D0D5E-3204-75A0-810F-F90E162FE664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C7DECB-6B60-A772-0D83-F103D873899E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CFBF11-952E-01D7-24A9-8A1961BA93AD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5E9201-3E50-0CE1-B900-5FC763854E24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72B11E-6183-C4A8-7055-75CC29778C99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18" name="Picture 17" descr="Paper with hand icon indicating additional resource.">
            <a:extLst>
              <a:ext uri="{FF2B5EF4-FFF2-40B4-BE49-F238E27FC236}">
                <a16:creationId xmlns:a16="http://schemas.microsoft.com/office/drawing/2014/main" id="{4EB3A051-8CF3-8465-4F2D-4FEB9D6C4E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A0C75C-FA9F-B14C-644A-62569EA48A09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Disabling Sickness or Condition Checklist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61845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C2D1538-633B-7717-38AB-67CB2D0410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74698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Potential Changes to Income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Expenses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59B1-6746-98C4-3ABD-EDA5971FA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336305" cy="5179164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Adjust spending plan to account for possible changes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Changes to income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Employment status – determine if you and spouse can keep current employment status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Possibility of continued military service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Changes to expenses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Additional costs related to caregiving, traveling to and from appointments or therapies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Housing and transportation needs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Medical equipment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Caution icon.">
            <a:extLst>
              <a:ext uri="{FF2B5EF4-FFF2-40B4-BE49-F238E27FC236}">
                <a16:creationId xmlns:a16="http://schemas.microsoft.com/office/drawing/2014/main" id="{6CBECF4F-D691-AD41-ED89-62CD36BBC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81" y="2843450"/>
            <a:ext cx="1502154" cy="13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D0D8C9E-75A4-8564-9C34-3E5F3F06FA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Understanding Credit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1C0B0700-F3E6-0EAA-35D0-2FB38505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37" y="1577641"/>
            <a:ext cx="4992749" cy="4985603"/>
          </a:xfrm>
        </p:spPr>
        <p:txBody>
          <a:bodyPr>
            <a:normAutofit/>
          </a:bodyPr>
          <a:lstStyle/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Create a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Pay bills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Only apply if you need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Reconcile statements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Credit reputation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Check your three major credit reports at 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endParaRPr lang="en-US" dirty="0"/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Sign up for free credit monitoring </a:t>
            </a:r>
          </a:p>
          <a:p>
            <a:pPr marL="241300" indent="-22860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Credit score factors</a:t>
            </a:r>
            <a:endParaRPr lang="en-US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355583" lvl="1" indent="0">
              <a:lnSpc>
                <a:spcPct val="100000"/>
              </a:lnSpc>
              <a:spcBef>
                <a:spcPts val="0"/>
              </a:spcBef>
              <a:buNone/>
              <a:tabLst>
                <a:tab pos="240665" algn="l"/>
                <a:tab pos="241300" algn="l"/>
              </a:tabLst>
            </a:pPr>
            <a:endParaRPr lang="en-US" sz="1800" spc="-10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grpSp>
        <p:nvGrpSpPr>
          <p:cNvPr id="17" name="Group 16" descr="Protect your credit reputation pie chart.">
            <a:extLst>
              <a:ext uri="{FF2B5EF4-FFF2-40B4-BE49-F238E27FC236}">
                <a16:creationId xmlns:a16="http://schemas.microsoft.com/office/drawing/2014/main" id="{F1C18331-39FD-5D0C-7D0A-F7DC5E7C73FC}"/>
              </a:ext>
            </a:extLst>
          </p:cNvPr>
          <p:cNvGrpSpPr/>
          <p:nvPr/>
        </p:nvGrpSpPr>
        <p:grpSpPr>
          <a:xfrm>
            <a:off x="5008116" y="1648541"/>
            <a:ext cx="4002082" cy="3631818"/>
            <a:chOff x="5105970" y="2192742"/>
            <a:chExt cx="3588638" cy="3573183"/>
          </a:xfrm>
        </p:grpSpPr>
        <p:pic>
          <p:nvPicPr>
            <p:cNvPr id="18" name="Picture 17">
              <a:hlinkClick r:id="rId3" action="ppaction://hlinkfile"/>
              <a:extLst>
                <a:ext uri="{FF2B5EF4-FFF2-40B4-BE49-F238E27FC236}">
                  <a16:creationId xmlns:a16="http://schemas.microsoft.com/office/drawing/2014/main" id="{DA377CDB-7D0F-AD2A-6316-59BB220C9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BB55CB-2F93-2257-07B5-696644F50495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A56051-0F5A-226D-7D50-81DD9C919476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4ECBCB-3894-0E21-E4E7-240C43FCEE98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708EC8-B7C7-B498-7ADC-0810880591BC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E23887-A4C0-93E8-1BD7-E1EA76EB3137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 descr="Paper with hand icon indicating additional resource.">
            <a:extLst>
              <a:ext uri="{FF2B5EF4-FFF2-40B4-BE49-F238E27FC236}">
                <a16:creationId xmlns:a16="http://schemas.microsoft.com/office/drawing/2014/main" id="{852D8C38-35EE-462D-46D5-A3DEB7803A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F0255-A175-9591-C35C-57847D8E71F6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166434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0E08B-6AB0-2025-91F3-A1C5651C7B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Taxes and Disability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8D49D0B-E0A9-F2C6-34C8-1BABC998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885987" cy="508249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</a:t>
            </a: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ax fundamentals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Three types of income taxes: federal, state, FICA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BAH, BAS, pay earned in CZTE areas not taxed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Benefits related to TSP contributions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Review new tax situation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Disability payments may or may not be taxed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Potential disability-related tax breaks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Credit for the elderly or disabled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Disability-related home improvements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Child and Dependent Care Credit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Speak with a tax professional</a:t>
            </a:r>
          </a:p>
        </p:txBody>
      </p:sp>
    </p:spTree>
    <p:extLst>
      <p:ext uri="{BB962C8B-B14F-4D97-AF65-F5344CB8AC3E}">
        <p14:creationId xmlns:p14="http://schemas.microsoft.com/office/powerpoint/2010/main" val="108404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330" y="3119870"/>
            <a:ext cx="750467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A0D77E9D-3EDD-6161-9D8C-11402409F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CF68C-7AAE-5A93-0857-3B6BDF4D61A1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Disabling Sickness or Condition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208207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CFF0EF1-867E-4775-EF44-B08EAEEFEF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D7E86A54-DDD2-0533-5BB4-832B91D4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93758" cy="3673232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rights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Military Lending Act (MLA)</a:t>
            </a:r>
            <a:endParaRPr lang="en-US" sz="2000" b="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Installation legal</a:t>
            </a: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ffice 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Identity theft protections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 how to protect yourself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dirty="0" err="1">
                <a:solidFill>
                  <a:srgbClr val="004071"/>
                </a:solidFill>
                <a:latin typeface="Arial"/>
                <a:cs typeface="Arial"/>
              </a:rPr>
              <a:t>www.identitytheft.gov</a:t>
            </a: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004071"/>
                </a:solidFill>
                <a:latin typeface="Arial"/>
                <a:cs typeface="Arial"/>
              </a:rPr>
              <a:t>or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 https://</a:t>
            </a:r>
            <a:r>
              <a:rPr lang="en-US" i="1" spc="-15" dirty="0" err="1">
                <a:solidFill>
                  <a:srgbClr val="004071"/>
                </a:solidFill>
                <a:latin typeface="Arial"/>
                <a:cs typeface="Arial"/>
              </a:rPr>
              <a:t>consumer.gov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/ 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500" marR="5080" lvl="1" indent="-228600"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E44E646C-4E89-3DD2-3CEC-69C13A5A2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503604-990B-E212-A314-176E7C86B7F4}"/>
              </a:ext>
            </a:extLst>
          </p:cNvPr>
          <p:cNvSpPr txBox="1"/>
          <p:nvPr/>
        </p:nvSpPr>
        <p:spPr>
          <a:xfrm>
            <a:off x="808602" y="6414560"/>
            <a:ext cx="654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Sources for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528136504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60916</TotalTime>
  <Words>1352</Words>
  <Application>Microsoft Office PowerPoint</Application>
  <PresentationFormat>Letter Paper (8.5x11 in)</PresentationFormat>
  <Paragraphs>323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Disabling Sickness or Condition</vt:lpstr>
      <vt:lpstr>Agenda</vt:lpstr>
      <vt:lpstr>Basic Finance</vt:lpstr>
      <vt:lpstr>Spending Plan</vt:lpstr>
      <vt:lpstr>Potential Changes to Income  and Expenses</vt:lpstr>
      <vt:lpstr>Understanding Credit</vt:lpstr>
      <vt:lpstr>Taxes and Disability</vt:lpstr>
      <vt:lpstr>Consumer Protections</vt:lpstr>
      <vt:lpstr>Military Consumer Protections</vt:lpstr>
      <vt:lpstr>Misleading Consumer Practices</vt:lpstr>
      <vt:lpstr>Major Purchases</vt:lpstr>
      <vt:lpstr>Housing and Transportation </vt:lpstr>
      <vt:lpstr>Education Options</vt:lpstr>
      <vt:lpstr>Planning for the Future</vt:lpstr>
      <vt:lpstr>Retirement Goals</vt:lpstr>
      <vt:lpstr>Evaluate LIFE Insurance Needs</vt:lpstr>
      <vt:lpstr>Life Insurance Overview</vt:lpstr>
      <vt:lpstr>Property and Auto Insurance</vt:lpstr>
      <vt:lpstr>Estate Planning</vt:lpstr>
      <vt:lpstr>Compensation, Benefits,  and Entitlements</vt:lpstr>
      <vt:lpstr>Disability Income</vt:lpstr>
      <vt:lpstr>Health and Dental Coverage</vt:lpstr>
      <vt:lpstr>EFMP and ECHO </vt:lpstr>
      <vt:lpstr>Survivor Benefits</vt:lpstr>
      <vt:lpstr>Saving and Investing</vt:lpstr>
      <vt:lpstr>Emergency Fund Tips</vt:lpstr>
      <vt:lpstr>Caring for Aging Parents</vt:lpstr>
      <vt:lpstr>Considerations for Parent Care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Casey-Macias, Catherine</cp:lastModifiedBy>
  <cp:revision>507</cp:revision>
  <cp:lastPrinted>2019-11-15T04:37:38Z</cp:lastPrinted>
  <dcterms:created xsi:type="dcterms:W3CDTF">2020-01-09T21:14:48Z</dcterms:created>
  <dcterms:modified xsi:type="dcterms:W3CDTF">2023-04-18T20:42:23Z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